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4" r:id="rId1"/>
  </p:sldMasterIdLst>
  <p:notesMasterIdLst>
    <p:notesMasterId r:id="rId20"/>
  </p:notesMasterIdLst>
  <p:sldIdLst>
    <p:sldId id="278" r:id="rId2"/>
    <p:sldId id="257" r:id="rId3"/>
    <p:sldId id="279" r:id="rId4"/>
    <p:sldId id="281" r:id="rId5"/>
    <p:sldId id="282" r:id="rId6"/>
    <p:sldId id="283" r:id="rId7"/>
    <p:sldId id="284" r:id="rId8"/>
    <p:sldId id="286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540" r:id="rId17"/>
    <p:sldId id="541" r:id="rId18"/>
    <p:sldId id="5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6379A7"/>
    <a:srgbClr val="6A1C12"/>
    <a:srgbClr val="ACC9EE"/>
    <a:srgbClr val="007AFF"/>
    <a:srgbClr val="F0A22E"/>
    <a:srgbClr val="B2CEF2"/>
    <a:srgbClr val="C7A297"/>
    <a:srgbClr val="C4B58E"/>
    <a:srgbClr val="75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/>
    <p:restoredTop sz="86463"/>
  </p:normalViewPr>
  <p:slideViewPr>
    <p:cSldViewPr snapToGrid="0" snapToObjects="1">
      <p:cViewPr varScale="1">
        <p:scale>
          <a:sx n="110" d="100"/>
          <a:sy n="110" d="100"/>
        </p:scale>
        <p:origin x="1392" y="168"/>
      </p:cViewPr>
      <p:guideLst/>
    </p:cSldViewPr>
  </p:slideViewPr>
  <p:outlineViewPr>
    <p:cViewPr>
      <p:scale>
        <a:sx n="33" d="100"/>
        <a:sy n="33" d="100"/>
      </p:scale>
      <p:origin x="-24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20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34049-98F1-8249-A93A-C727229958B0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C6586-B049-0844-89B3-92CB3774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C6586-B049-0844-89B3-92CB3774E7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6C71-8035-DE4A-B476-A46BB9693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82DC6-13DB-CD46-80C0-DD924F96A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D9868-5ED1-7F40-AC3A-728E3519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C967-6945-8542-8C9F-000D797A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841C-89BA-2F4F-80DA-55CB7421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CD3B-A319-5647-BA6F-F01B332F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CF77D-419B-C141-94D2-7476E8888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19F71-74B7-BF4A-BD5B-5A864FA4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2BEB7-8A08-D149-92C0-7F6B2A12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E6F3E-AE63-1F43-80CA-A979781F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8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3251DC-846B-AB49-954F-A08519A9B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CCA37-7C9F-B44F-9E30-625BE3071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4074F-1F26-EC4B-A750-1D86976E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4793-598C-6D47-976A-6D928CA9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5389A-115E-064B-8A14-74B634784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9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1791-CCBA-524B-B55B-F0F20A57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2663-4F83-F341-8F39-43CDD6445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D654E-A69D-3740-AE76-BA06FAE3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DDF34-9CE4-0B41-85E5-91775884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36C07-8CEF-4F42-8250-7EDCE82F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0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62A-36F9-5443-AA12-43B8578D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41284-7980-D247-9AA2-405325E18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9B604-46C6-6C4D-97B4-0529BD761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C3B8C-E3BA-8A45-B711-12C737F5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48064-F25E-ED43-B456-081E0F8E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BD12-F547-8A4F-8825-A7245232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4E9BB-A9D7-9B42-82CE-D91DACBC3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3B76D-547B-6E46-8900-ED74ED0F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07E5C-AC94-D845-B926-22A8ED98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4653C-1C12-D941-A42D-EFB26729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7FDC0-D223-9545-A2D4-8CB69A30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3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FC99B-79AC-8545-95B7-D1028D6F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21734-0368-CC47-A821-97410056D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EADA0-9E1A-D742-8D99-3FBB853E5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5986A-3124-AA4C-838D-0F9CCB012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2520C-9779-0643-8B6C-98552322E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9F8EC-6B87-A94B-90F6-657E6F17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091EA-AE32-0148-B6A0-98BC3E6D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1C88B-6287-6A4B-BB5B-8852B75D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5D71-5B10-BB48-9BF4-4A9C6BC2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65BB2-7E87-E947-8643-C131C3B6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B50CE-87E7-5D4C-B236-ADD3F9E4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1BD70-1E9A-EF45-B3A7-02858986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8A484-E0C5-5C42-914F-28C7D900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E7973-BE1C-B94E-809D-9E5D847C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28400-4B8F-7344-A0F3-55BC999C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3B09-2594-0E46-8EB8-2B00461F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53633-DD66-6148-A01A-5A871039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AEA4D-F8B2-5D45-8B97-0A9E019B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EDE21-0E32-9641-992B-336B9061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CD7D2-BB68-2A40-92AC-3181E923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4A563-468E-1440-B3AC-A49B51C1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6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99BC-9F7F-F24D-8859-6ECC061D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AAAF6-CF2A-9C4A-B2B9-95FE0C835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9AE34-EACD-F44D-A3AB-DFD317263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9C76-67F0-7B4A-A55E-A693AE57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FCEC9-E856-8F4C-B7CD-32BA214A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2FC6E-48ED-094A-B414-ECDEA88E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E3A452-6BF0-C44B-ADBF-17E40F43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63147-E172-134E-ADB2-A2FE3F05E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B6E76-9A2D-1041-AF05-6C10D0E28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9E92-3BD0-5B40-B29D-FA3EBDEAB21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FAC1-C20B-2E4E-AA2D-3437756A1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FE7D6-F50F-BD4D-BB00-83206A39C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CB8F-D3F1-1F4E-AAC7-FAF0BC1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6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3DF0-ED24-B148-B6BC-D12669483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/>
              <a:t>Proof that the Bible is the Word of God!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DE5EE-0B18-1146-81A5-8CD1CC20F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780825"/>
            <a:ext cx="5609219" cy="741331"/>
          </a:xfrm>
        </p:spPr>
        <p:txBody>
          <a:bodyPr anchor="b">
            <a:normAutofit/>
          </a:bodyPr>
          <a:lstStyle/>
          <a:p>
            <a:pPr algn="l"/>
            <a:r>
              <a:rPr lang="en-US" sz="2000"/>
              <a:t>Part 2 – External Considerations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4512D-D0EA-7C43-9AD9-31D447906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5" r="33519" b="3"/>
          <a:stretch/>
        </p:blipFill>
        <p:spPr>
          <a:xfrm>
            <a:off x="20" y="413156"/>
            <a:ext cx="393342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rock&#10;&#10;Description automatically generated">
            <a:extLst>
              <a:ext uri="{FF2B5EF4-FFF2-40B4-BE49-F238E27FC236}">
                <a16:creationId xmlns:a16="http://schemas.microsoft.com/office/drawing/2014/main" id="{68D77A27-0DE6-3C46-91EC-3872B06EC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" r="14813" b="-2"/>
          <a:stretch/>
        </p:blipFill>
        <p:spPr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9741F-D734-DE4B-A69A-87F731A08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6" r="3" b="10186"/>
          <a:stretch/>
        </p:blipFill>
        <p:spPr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47673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on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95225167-355E-D14F-AA89-A9961C08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913" r="-2" b="-2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8" name="Picture 7" descr="A close up of food&#10;&#10;Description automatically generated">
            <a:extLst>
              <a:ext uri="{FF2B5EF4-FFF2-40B4-BE49-F238E27FC236}">
                <a16:creationId xmlns:a16="http://schemas.microsoft.com/office/drawing/2014/main" id="{E1B68710-0510-2E47-AFA1-BB0EAA4E2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03" r="-1" b="1454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000" b="1" u="sng" dirty="0">
                <a:solidFill>
                  <a:srgbClr val="000000"/>
                </a:solidFill>
              </a:rPr>
              <a:t>External Considerations – Archaeology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Both Jericho and Nineveh show how archaeology confirms the Biblical record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Bible’s accuracy makes it a continuing guide to major archaeological finds in the Middle East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external consideration of archaeology establishes the accuracy of the Scriptures and lends weight to its divine inspiration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4616A-1450-B940-8B89-8D1F32231D08}"/>
              </a:ext>
            </a:extLst>
          </p:cNvPr>
          <p:cNvSpPr txBox="1"/>
          <p:nvPr/>
        </p:nvSpPr>
        <p:spPr>
          <a:xfrm>
            <a:off x="8580087" y="9832"/>
            <a:ext cx="195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AFF"/>
                </a:solidFill>
              </a:rPr>
              <a:t>King David’s Palace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144BF-1F38-6E42-A0CE-667DBE1D9EDD}"/>
              </a:ext>
            </a:extLst>
          </p:cNvPr>
          <p:cNvSpPr txBox="1"/>
          <p:nvPr/>
        </p:nvSpPr>
        <p:spPr>
          <a:xfrm>
            <a:off x="6096000" y="5065621"/>
            <a:ext cx="1375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A1C12"/>
                </a:solidFill>
              </a:rPr>
              <a:t>Isaiah bulla</a:t>
            </a:r>
          </a:p>
          <a:p>
            <a:r>
              <a:rPr lang="en-US" dirty="0">
                <a:solidFill>
                  <a:srgbClr val="6A1C12"/>
                </a:solidFill>
              </a:rPr>
              <a:t>(official seal)</a:t>
            </a:r>
          </a:p>
        </p:txBody>
      </p:sp>
    </p:spTree>
    <p:extLst>
      <p:ext uri="{BB962C8B-B14F-4D97-AF65-F5344CB8AC3E}">
        <p14:creationId xmlns:p14="http://schemas.microsoft.com/office/powerpoint/2010/main" val="28179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 object, person, star&#10;&#10;Description automatically generated">
            <a:extLst>
              <a:ext uri="{FF2B5EF4-FFF2-40B4-BE49-F238E27FC236}">
                <a16:creationId xmlns:a16="http://schemas.microsoft.com/office/drawing/2014/main" id="{A46D3A6E-5A3E-0943-BF66-83083CA0F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47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365482"/>
            <a:ext cx="4062643" cy="1043409"/>
          </a:xfrm>
        </p:spPr>
        <p:txBody>
          <a:bodyPr>
            <a:normAutofit/>
          </a:bodyPr>
          <a:lstStyle/>
          <a:p>
            <a:r>
              <a:rPr lang="en-US" sz="3300" dirty="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053" y="1450425"/>
            <a:ext cx="4535621" cy="3874610"/>
          </a:xfrm>
        </p:spPr>
        <p:txBody>
          <a:bodyPr anchor="t">
            <a:normAutofit lnSpcReduction="10000"/>
          </a:bodyPr>
          <a:lstStyle/>
          <a:p>
            <a:pPr>
              <a:buNone/>
            </a:pPr>
            <a:r>
              <a:rPr lang="en-US" sz="2000" b="1" u="sng" dirty="0"/>
              <a:t>External Considerations – Creation</a:t>
            </a:r>
          </a:p>
          <a:p>
            <a:r>
              <a:rPr lang="en-US" sz="2000" dirty="0"/>
              <a:t>Widespread belief in evolution is primary cause of unbelief in the Bible</a:t>
            </a:r>
          </a:p>
          <a:p>
            <a:r>
              <a:rPr lang="en-US" sz="2000" dirty="0"/>
              <a:t>Evolutionary worldview</a:t>
            </a:r>
          </a:p>
          <a:p>
            <a:pPr lvl="1"/>
            <a:r>
              <a:rPr lang="en-US" sz="2000" dirty="0"/>
              <a:t>Life on earth has come to present state through millions of years of progression from lower life forms</a:t>
            </a:r>
          </a:p>
          <a:p>
            <a:r>
              <a:rPr lang="en-US" sz="2000" dirty="0"/>
              <a:t>Biblical worldview</a:t>
            </a:r>
          </a:p>
          <a:p>
            <a:pPr lvl="1"/>
            <a:r>
              <a:rPr lang="en-US" sz="2000" dirty="0"/>
              <a:t>The earth and its life forms were created in six days some 6000 years ago – see Genesis 1:5, Exodus 20:11, Mark 10:6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6956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50341"/>
            <a:ext cx="9451640" cy="16927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Proof that the Bible is the Word of God!</a:t>
            </a:r>
            <a:br>
              <a:rPr lang="en-US" dirty="0"/>
            </a:br>
            <a:r>
              <a:rPr lang="en-US" sz="2800" b="1" u="sng" dirty="0">
                <a:solidFill>
                  <a:schemeClr val="bg1"/>
                </a:solidFill>
              </a:rPr>
              <a:t>External Considerations -- Creation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29" name="Picture 7" descr="Tyrannosaurus_rex">
            <a:extLst>
              <a:ext uri="{FF2B5EF4-FFF2-40B4-BE49-F238E27FC236}">
                <a16:creationId xmlns:a16="http://schemas.microsoft.com/office/drawing/2014/main" id="{52A52578-ABB7-B946-A49B-938972359F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1173" y="1997498"/>
            <a:ext cx="1438862" cy="961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5639D3-BFED-2248-B542-23B658A08E54}"/>
              </a:ext>
            </a:extLst>
          </p:cNvPr>
          <p:cNvCxnSpPr>
            <a:cxnSpLocks/>
          </p:cNvCxnSpPr>
          <p:nvPr/>
        </p:nvCxnSpPr>
        <p:spPr>
          <a:xfrm>
            <a:off x="1233220" y="3429000"/>
            <a:ext cx="95864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4006E2-C8F0-7D42-983A-F095738B0197}"/>
              </a:ext>
            </a:extLst>
          </p:cNvPr>
          <p:cNvCxnSpPr>
            <a:cxnSpLocks/>
          </p:cNvCxnSpPr>
          <p:nvPr/>
        </p:nvCxnSpPr>
        <p:spPr>
          <a:xfrm>
            <a:off x="1271768" y="5822577"/>
            <a:ext cx="95864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279320-74B7-4240-A3F3-BAA281D62A32}"/>
              </a:ext>
            </a:extLst>
          </p:cNvPr>
          <p:cNvCxnSpPr>
            <a:cxnSpLocks/>
          </p:cNvCxnSpPr>
          <p:nvPr/>
        </p:nvCxnSpPr>
        <p:spPr>
          <a:xfrm>
            <a:off x="1394584" y="3020587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495898-1A08-2541-B4EA-D41E678701EC}"/>
              </a:ext>
            </a:extLst>
          </p:cNvPr>
          <p:cNvCxnSpPr>
            <a:cxnSpLocks/>
          </p:cNvCxnSpPr>
          <p:nvPr/>
        </p:nvCxnSpPr>
        <p:spPr>
          <a:xfrm>
            <a:off x="3993004" y="3014498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26DEF5-C819-3A4B-9D69-C5496DE7998B}"/>
              </a:ext>
            </a:extLst>
          </p:cNvPr>
          <p:cNvCxnSpPr>
            <a:cxnSpLocks/>
          </p:cNvCxnSpPr>
          <p:nvPr/>
        </p:nvCxnSpPr>
        <p:spPr>
          <a:xfrm>
            <a:off x="5767938" y="3014499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D7BC41-0644-9242-AF29-9F2D83684946}"/>
              </a:ext>
            </a:extLst>
          </p:cNvPr>
          <p:cNvCxnSpPr>
            <a:cxnSpLocks/>
          </p:cNvCxnSpPr>
          <p:nvPr/>
        </p:nvCxnSpPr>
        <p:spPr>
          <a:xfrm>
            <a:off x="7650604" y="3008411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7CEBD3-B39A-9D4D-AB60-09521D5F58CC}"/>
              </a:ext>
            </a:extLst>
          </p:cNvPr>
          <p:cNvCxnSpPr>
            <a:cxnSpLocks/>
          </p:cNvCxnSpPr>
          <p:nvPr/>
        </p:nvCxnSpPr>
        <p:spPr>
          <a:xfrm>
            <a:off x="9296524" y="3020587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1BFEA5-370C-1349-A236-B2B9C145797D}"/>
              </a:ext>
            </a:extLst>
          </p:cNvPr>
          <p:cNvCxnSpPr>
            <a:cxnSpLocks/>
          </p:cNvCxnSpPr>
          <p:nvPr/>
        </p:nvCxnSpPr>
        <p:spPr>
          <a:xfrm>
            <a:off x="10585649" y="3020587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trilobites.jpg">
            <a:extLst>
              <a:ext uri="{FF2B5EF4-FFF2-40B4-BE49-F238E27FC236}">
                <a16:creationId xmlns:a16="http://schemas.microsoft.com/office/drawing/2014/main" id="{D7BD7ADC-46FA-4C42-8666-CC13E9C011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7616" y="1997498"/>
            <a:ext cx="620643" cy="856488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2" name="Picture 21" descr="A picture containing table, food, indoor, plate&#10;&#10;Description automatically generated">
            <a:extLst>
              <a:ext uri="{FF2B5EF4-FFF2-40B4-BE49-F238E27FC236}">
                <a16:creationId xmlns:a16="http://schemas.microsoft.com/office/drawing/2014/main" id="{C907D42A-601E-C048-9CF8-FDD635E7E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768" y="2173056"/>
            <a:ext cx="856471" cy="661819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4" name="Picture 23" descr="A picture containing outdoor, blue&#10;&#10;Description automatically generated">
            <a:extLst>
              <a:ext uri="{FF2B5EF4-FFF2-40B4-BE49-F238E27FC236}">
                <a16:creationId xmlns:a16="http://schemas.microsoft.com/office/drawing/2014/main" id="{AC809E33-BCE1-E64B-9C62-89BE433CB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48" y="2291176"/>
            <a:ext cx="856472" cy="642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7A3E0C-BC4E-654E-8B22-7291571AA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062" y="2104722"/>
            <a:ext cx="1588923" cy="836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picture containing object, wall, clock, large&#10;&#10;Description automatically generated">
            <a:extLst>
              <a:ext uri="{FF2B5EF4-FFF2-40B4-BE49-F238E27FC236}">
                <a16:creationId xmlns:a16="http://schemas.microsoft.com/office/drawing/2014/main" id="{EC1059B0-2A81-ED49-8267-9AC83E656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106" y="2230230"/>
            <a:ext cx="947086" cy="672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DE68AC-8E8D-2740-9258-66D7B56E40C5}"/>
              </a:ext>
            </a:extLst>
          </p:cNvPr>
          <p:cNvSpPr txBox="1"/>
          <p:nvPr/>
        </p:nvSpPr>
        <p:spPr>
          <a:xfrm>
            <a:off x="883091" y="350957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4 billion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9482DD-7220-684F-86CA-65D29EC65306}"/>
              </a:ext>
            </a:extLst>
          </p:cNvPr>
          <p:cNvSpPr/>
          <p:nvPr/>
        </p:nvSpPr>
        <p:spPr>
          <a:xfrm>
            <a:off x="1004091" y="1864304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earth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5AE7A0-F588-3142-A8FD-E89B5F5ED5F1}"/>
              </a:ext>
            </a:extLst>
          </p:cNvPr>
          <p:cNvSpPr/>
          <p:nvPr/>
        </p:nvSpPr>
        <p:spPr>
          <a:xfrm>
            <a:off x="3483546" y="3500041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1 billion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1E6F9B-8D66-5A4B-9F2D-72635EA8E4B7}"/>
              </a:ext>
            </a:extLst>
          </p:cNvPr>
          <p:cNvSpPr/>
          <p:nvPr/>
        </p:nvSpPr>
        <p:spPr>
          <a:xfrm>
            <a:off x="3532779" y="1864304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first life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BD2F36-C4D5-1B4B-BD00-612B6F30A5B3}"/>
              </a:ext>
            </a:extLst>
          </p:cNvPr>
          <p:cNvSpPr/>
          <p:nvPr/>
        </p:nvSpPr>
        <p:spPr>
          <a:xfrm>
            <a:off x="5111630" y="3503632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300 million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68BC3D-10FB-F04D-9C74-D35763113553}"/>
              </a:ext>
            </a:extLst>
          </p:cNvPr>
          <p:cNvSpPr/>
          <p:nvPr/>
        </p:nvSpPr>
        <p:spPr>
          <a:xfrm>
            <a:off x="5008237" y="1678214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last trilobites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623971-88B2-8941-85FC-19FCF6BE775D}"/>
              </a:ext>
            </a:extLst>
          </p:cNvPr>
          <p:cNvSpPr/>
          <p:nvPr/>
        </p:nvSpPr>
        <p:spPr>
          <a:xfrm>
            <a:off x="7050920" y="3483569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60 million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4C94A9-EDE8-684B-BED7-956F3BCC50F2}"/>
              </a:ext>
            </a:extLst>
          </p:cNvPr>
          <p:cNvSpPr/>
          <p:nvPr/>
        </p:nvSpPr>
        <p:spPr>
          <a:xfrm>
            <a:off x="6825439" y="1735390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last dinosaurs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EC7684-9123-4D4B-8386-146111DEC9BB}"/>
              </a:ext>
            </a:extLst>
          </p:cNvPr>
          <p:cNvSpPr/>
          <p:nvPr/>
        </p:nvSpPr>
        <p:spPr>
          <a:xfrm>
            <a:off x="8760957" y="3498395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1 million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BC40BF-8F97-DC4A-8A55-78E7970EDC4E}"/>
              </a:ext>
            </a:extLst>
          </p:cNvPr>
          <p:cNvSpPr/>
          <p:nvPr/>
        </p:nvSpPr>
        <p:spPr>
          <a:xfrm>
            <a:off x="8914846" y="1747609"/>
            <a:ext cx="76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 man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F30987-0007-294F-8CFC-0F11905CF695}"/>
              </a:ext>
            </a:extLst>
          </p:cNvPr>
          <p:cNvSpPr/>
          <p:nvPr/>
        </p:nvSpPr>
        <p:spPr>
          <a:xfrm>
            <a:off x="10429196" y="349669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03F937-95C5-A54A-9A39-928EAF4E6369}"/>
              </a:ext>
            </a:extLst>
          </p:cNvPr>
          <p:cNvSpPr/>
          <p:nvPr/>
        </p:nvSpPr>
        <p:spPr>
          <a:xfrm>
            <a:off x="10106960" y="1755096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present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231F-5E4F-1042-B751-07E7876B4F9A}"/>
              </a:ext>
            </a:extLst>
          </p:cNvPr>
          <p:cNvCxnSpPr>
            <a:cxnSpLocks/>
          </p:cNvCxnSpPr>
          <p:nvPr/>
        </p:nvCxnSpPr>
        <p:spPr>
          <a:xfrm>
            <a:off x="1394582" y="5414164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A83F25B-9C6B-4F4E-A22C-77400615B1E2}"/>
              </a:ext>
            </a:extLst>
          </p:cNvPr>
          <p:cNvCxnSpPr>
            <a:cxnSpLocks/>
          </p:cNvCxnSpPr>
          <p:nvPr/>
        </p:nvCxnSpPr>
        <p:spPr>
          <a:xfrm>
            <a:off x="10617676" y="5414163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0A25096-B950-EF4B-874B-9E5899BE79AF}"/>
              </a:ext>
            </a:extLst>
          </p:cNvPr>
          <p:cNvCxnSpPr>
            <a:cxnSpLocks/>
          </p:cNvCxnSpPr>
          <p:nvPr/>
        </p:nvCxnSpPr>
        <p:spPr>
          <a:xfrm>
            <a:off x="7856344" y="5408076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078194-B0D0-D24A-8E69-45510AC3AB51}"/>
              </a:ext>
            </a:extLst>
          </p:cNvPr>
          <p:cNvCxnSpPr>
            <a:cxnSpLocks/>
          </p:cNvCxnSpPr>
          <p:nvPr/>
        </p:nvCxnSpPr>
        <p:spPr>
          <a:xfrm>
            <a:off x="3666389" y="5408076"/>
            <a:ext cx="0" cy="40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B2B36F7-C4AE-004A-8440-14F2F1C79A69}"/>
              </a:ext>
            </a:extLst>
          </p:cNvPr>
          <p:cNvSpPr/>
          <p:nvPr/>
        </p:nvSpPr>
        <p:spPr>
          <a:xfrm>
            <a:off x="1013708" y="596771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6000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BE2672-3D75-7B47-B447-8D28D600F097}"/>
              </a:ext>
            </a:extLst>
          </p:cNvPr>
          <p:cNvSpPr/>
          <p:nvPr/>
        </p:nvSpPr>
        <p:spPr>
          <a:xfrm>
            <a:off x="3317575" y="597967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4500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2695A76-93B5-1744-B5F7-5FF9F7D9C146}"/>
              </a:ext>
            </a:extLst>
          </p:cNvPr>
          <p:cNvSpPr/>
          <p:nvPr/>
        </p:nvSpPr>
        <p:spPr>
          <a:xfrm>
            <a:off x="7507530" y="596771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2000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DCFF48-AFC9-E442-830E-2B86D5A8FD82}"/>
              </a:ext>
            </a:extLst>
          </p:cNvPr>
          <p:cNvSpPr/>
          <p:nvPr/>
        </p:nvSpPr>
        <p:spPr>
          <a:xfrm>
            <a:off x="10461223" y="5985864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0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069C385-2C6A-024A-B6FC-37D7554EA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94" y="4731190"/>
            <a:ext cx="1011812" cy="682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5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1CC92CD6-87A0-0045-B144-4C491EF64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2985" y="4727483"/>
            <a:ext cx="1011811" cy="674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47" descr="A picture containing object, wall, clock, large&#10;&#10;Description automatically generated">
            <a:extLst>
              <a:ext uri="{FF2B5EF4-FFF2-40B4-BE49-F238E27FC236}">
                <a16:creationId xmlns:a16="http://schemas.microsoft.com/office/drawing/2014/main" id="{D5F15851-FEED-9947-80E6-6CEF2763A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133" y="4789005"/>
            <a:ext cx="947086" cy="672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 descr="Jesus on the cross.jpg">
            <a:extLst>
              <a:ext uri="{FF2B5EF4-FFF2-40B4-BE49-F238E27FC236}">
                <a16:creationId xmlns:a16="http://schemas.microsoft.com/office/drawing/2014/main" id="{880D1EE5-AF8E-E444-B9FE-5409F2BD426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20917" y="4698438"/>
            <a:ext cx="870852" cy="761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FA7F32E-B46D-D243-AAA2-784FDA9647D2}"/>
              </a:ext>
            </a:extLst>
          </p:cNvPr>
          <p:cNvSpPr/>
          <p:nvPr/>
        </p:nvSpPr>
        <p:spPr>
          <a:xfrm>
            <a:off x="897677" y="4369706"/>
            <a:ext cx="98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Creation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E88A9A-DAD3-C546-9A89-70BA6648A0A9}"/>
              </a:ext>
            </a:extLst>
          </p:cNvPr>
          <p:cNvSpPr/>
          <p:nvPr/>
        </p:nvSpPr>
        <p:spPr>
          <a:xfrm>
            <a:off x="2967158" y="4431548"/>
            <a:ext cx="13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Noah’s Flood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DC7F82-4B1A-8B4F-88F7-EB70E7EF7F85}"/>
              </a:ext>
            </a:extLst>
          </p:cNvPr>
          <p:cNvSpPr/>
          <p:nvPr/>
        </p:nvSpPr>
        <p:spPr>
          <a:xfrm>
            <a:off x="7530128" y="4364057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Jesus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DB7153-8419-DC4F-88CF-2D67993B9513}"/>
              </a:ext>
            </a:extLst>
          </p:cNvPr>
          <p:cNvSpPr/>
          <p:nvPr/>
        </p:nvSpPr>
        <p:spPr>
          <a:xfrm>
            <a:off x="10144133" y="4358151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0A22E"/>
                </a:solidFill>
              </a:rPr>
              <a:t>present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D74B7-05EE-DA4B-866E-001064FD3B38}"/>
              </a:ext>
            </a:extLst>
          </p:cNvPr>
          <p:cNvSpPr txBox="1"/>
          <p:nvPr/>
        </p:nvSpPr>
        <p:spPr>
          <a:xfrm rot="5400000">
            <a:off x="-269306" y="2476931"/>
            <a:ext cx="188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Evolution timeline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1942F4-D539-DD4C-B21C-E98908CB65B9}"/>
              </a:ext>
            </a:extLst>
          </p:cNvPr>
          <p:cNvSpPr txBox="1"/>
          <p:nvPr/>
        </p:nvSpPr>
        <p:spPr>
          <a:xfrm rot="5400000">
            <a:off x="-233561" y="4779355"/>
            <a:ext cx="180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Creation timeline</a:t>
            </a:r>
          </a:p>
        </p:txBody>
      </p:sp>
    </p:spTree>
    <p:extLst>
      <p:ext uri="{BB962C8B-B14F-4D97-AF65-F5344CB8AC3E}">
        <p14:creationId xmlns:p14="http://schemas.microsoft.com/office/powerpoint/2010/main" val="37508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9" grpId="0"/>
      <p:bldP spid="50" grpId="0"/>
      <p:bldP spid="51" grpId="0"/>
      <p:bldP spid="52" grpId="0"/>
      <p:bldP spid="55" grpId="0"/>
      <p:bldP spid="57" grpId="0"/>
      <p:bldP spid="58" grpId="0"/>
      <p:bldP spid="59" grpId="0"/>
      <p:bldP spid="3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n-US"/>
              <a:t>Proof that the Bible is the Word of God!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ea urchin&#10;&#10;Description automatically generated">
            <a:extLst>
              <a:ext uri="{FF2B5EF4-FFF2-40B4-BE49-F238E27FC236}">
                <a16:creationId xmlns:a16="http://schemas.microsoft.com/office/drawing/2014/main" id="{FBAE10D1-4EBE-9F41-A698-716E8B9D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9" r="16007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Picture 9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5DE90A8D-8E59-E043-B41E-BC935647F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29" r="2" b="2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1" name="Picture 10" descr="A blurry photo of a fire&#10;&#10;Description automatically generated">
            <a:extLst>
              <a:ext uri="{FF2B5EF4-FFF2-40B4-BE49-F238E27FC236}">
                <a16:creationId xmlns:a16="http://schemas.microsoft.com/office/drawing/2014/main" id="{6BD38482-402C-0B43-AC44-ED04C76E7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37" r="10208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 lnSpcReduction="10000"/>
          </a:bodyPr>
          <a:lstStyle/>
          <a:p>
            <a:pPr>
              <a:buNone/>
            </a:pPr>
            <a:r>
              <a:rPr lang="en-US" sz="2400" b="1" u="sng" dirty="0"/>
              <a:t>External Considerations – Creation</a:t>
            </a:r>
          </a:p>
          <a:p>
            <a:r>
              <a:rPr lang="en-US" sz="2400" dirty="0"/>
              <a:t>3 basic questions for evolution</a:t>
            </a:r>
          </a:p>
          <a:p>
            <a:r>
              <a:rPr lang="en-US" sz="2400" dirty="0"/>
              <a:t>From where did the initial matter for Big Bang come?</a:t>
            </a:r>
          </a:p>
          <a:p>
            <a:r>
              <a:rPr lang="en-US" sz="2400" dirty="0"/>
              <a:t>Do you get chaos or order from random explosion?</a:t>
            </a:r>
          </a:p>
          <a:p>
            <a:r>
              <a:rPr lang="en-US" sz="2400" dirty="0"/>
              <a:t>How did nonliving matter become alive?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74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u="sng" dirty="0"/>
              <a:t>External Considerations – Creation</a:t>
            </a:r>
          </a:p>
          <a:p>
            <a:r>
              <a:rPr lang="en-US" sz="2200" dirty="0"/>
              <a:t>Some quick facts that support creation</a:t>
            </a:r>
          </a:p>
          <a:p>
            <a:pPr lvl="1"/>
            <a:r>
              <a:rPr lang="en-US" sz="2200" dirty="0"/>
              <a:t>Fact 1: Fossilized dinosaur and human footprints in same rock strata in the bed of the </a:t>
            </a:r>
            <a:r>
              <a:rPr lang="en-US" sz="2200" dirty="0" err="1"/>
              <a:t>Paluxy</a:t>
            </a:r>
            <a:r>
              <a:rPr lang="en-US" sz="2200" dirty="0"/>
              <a:t> River in Texas</a:t>
            </a:r>
          </a:p>
          <a:p>
            <a:pPr lvl="1"/>
            <a:r>
              <a:rPr lang="en-US" sz="2200" dirty="0"/>
              <a:t>Fact 2: Fossilized sandal print with crushed trilobites in it </a:t>
            </a:r>
          </a:p>
          <a:p>
            <a:r>
              <a:rPr lang="en-US" sz="2200" dirty="0"/>
              <a:t>The Bible predicts that we would find these fossils in the same strata, while evolution would say “impossible”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6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320782A1-DC52-9C4B-B695-FE74F624F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4" r="2" b="50227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pic>
        <p:nvPicPr>
          <p:cNvPr id="5" name="Picture 4" descr="A stone wall&#10;&#10;Description automatically generated">
            <a:extLst>
              <a:ext uri="{FF2B5EF4-FFF2-40B4-BE49-F238E27FC236}">
                <a16:creationId xmlns:a16="http://schemas.microsoft.com/office/drawing/2014/main" id="{C48AC989-18BA-8440-9BAC-4566B250F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7" r="17267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6D3A6E-5A3E-0943-BF66-83083CA0F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12133" b="362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7" y="773215"/>
            <a:ext cx="6387102" cy="1325563"/>
          </a:xfrm>
        </p:spPr>
        <p:txBody>
          <a:bodyPr>
            <a:normAutofit/>
          </a:bodyPr>
          <a:lstStyle/>
          <a:p>
            <a:r>
              <a:rPr lang="en-US" dirty="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206341"/>
            <a:ext cx="6382657" cy="4412668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000" b="1" u="sng" dirty="0"/>
              <a:t>External Considerations – Creation</a:t>
            </a:r>
          </a:p>
          <a:p>
            <a:r>
              <a:rPr lang="en-US" sz="2000" dirty="0"/>
              <a:t>A few other key points</a:t>
            </a:r>
          </a:p>
          <a:p>
            <a:pPr lvl="1"/>
            <a:r>
              <a:rPr lang="en-US" sz="2000" dirty="0"/>
              <a:t>Unreliability of radioactive dating</a:t>
            </a:r>
          </a:p>
          <a:p>
            <a:pPr lvl="1"/>
            <a:r>
              <a:rPr lang="en-US" sz="2000" dirty="0"/>
              <a:t>Circular reasoning of dating rocks by kinds of fossils and vice versa</a:t>
            </a:r>
          </a:p>
          <a:p>
            <a:pPr lvl="1"/>
            <a:r>
              <a:rPr lang="en-US" sz="2000" dirty="0"/>
              <a:t>Mutation is always harmful rather than helpful</a:t>
            </a:r>
          </a:p>
          <a:p>
            <a:pPr lvl="1"/>
            <a:r>
              <a:rPr lang="en-US" sz="2000" dirty="0"/>
              <a:t>Impossible odds – even a simple cell could not have been formed by random action in 30 billion years</a:t>
            </a:r>
          </a:p>
          <a:p>
            <a:pPr lvl="1"/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Law of Thermodynamics states that everything is tending toward decay</a:t>
            </a:r>
          </a:p>
          <a:p>
            <a:pPr lvl="1"/>
            <a:r>
              <a:rPr lang="en-US" sz="2000" dirty="0"/>
              <a:t>Soft tissue found in dinosaur fossils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rock&#10;&#10;Description automatically generated">
            <a:extLst>
              <a:ext uri="{FF2B5EF4-FFF2-40B4-BE49-F238E27FC236}">
                <a16:creationId xmlns:a16="http://schemas.microsoft.com/office/drawing/2014/main" id="{BFFE30C8-9831-B647-A986-993E13E5F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1" r="17170" b="1"/>
          <a:stretch/>
        </p:blipFill>
        <p:spPr>
          <a:xfrm>
            <a:off x="7689829" y="-2055"/>
            <a:ext cx="4502173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ake&#10;&#10;Description automatically generated">
            <a:extLst>
              <a:ext uri="{FF2B5EF4-FFF2-40B4-BE49-F238E27FC236}">
                <a16:creationId xmlns:a16="http://schemas.microsoft.com/office/drawing/2014/main" id="{65BA8129-440D-B248-A840-0E41BE00C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5" r="3557" b="1"/>
          <a:stretch/>
        </p:blipFill>
        <p:spPr>
          <a:xfrm>
            <a:off x="8768834" y="4082148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0444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A8B40FC8-7335-A949-BF0E-370BCBDE4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6749" b="-1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 descr="A cat looking at a bird&#10;&#10;Description automatically generated">
            <a:extLst>
              <a:ext uri="{FF2B5EF4-FFF2-40B4-BE49-F238E27FC236}">
                <a16:creationId xmlns:a16="http://schemas.microsoft.com/office/drawing/2014/main" id="{EF9A7A8E-0268-9445-8970-5D0A46676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8500" r="3" b="8807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27B67A1-583F-2448-AAD9-7437ED63D9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5113" r="-5" b="9135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6379A7"/>
                </a:solidFill>
              </a:rPr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External Considerations – Creation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Evolution does not invalidate the Bible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The facts of natural science and the fossil record verify the Biblical account and refute evolution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6674B41-A306-4E46-AC1C-FAFE1CD5D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rgbClr val="404040">
              <a:alpha val="92941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890907"/>
            <a:ext cx="4600575" cy="1156563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5" y="2187256"/>
            <a:ext cx="4600575" cy="36515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u="sng">
                <a:solidFill>
                  <a:srgbClr val="FFFFFF"/>
                </a:solidFill>
              </a:rPr>
              <a:t>External Considerations – Creation</a:t>
            </a:r>
          </a:p>
          <a:p>
            <a:r>
              <a:rPr lang="en-US" sz="1800">
                <a:solidFill>
                  <a:srgbClr val="FFFFFF"/>
                </a:solidFill>
              </a:rPr>
              <a:t>Additional Creation Resources</a:t>
            </a:r>
          </a:p>
          <a:p>
            <a:pPr lvl="1"/>
            <a:r>
              <a:rPr lang="en-US" sz="1800">
                <a:solidFill>
                  <a:srgbClr val="FFFFFF"/>
                </a:solidFill>
              </a:rPr>
              <a:t>Illustra Media</a:t>
            </a:r>
          </a:p>
          <a:p>
            <a:pPr lvl="2"/>
            <a:r>
              <a:rPr lang="en-US" sz="1800">
                <a:solidFill>
                  <a:srgbClr val="FFFFFF"/>
                </a:solidFill>
              </a:rPr>
              <a:t>Where Does The Evidence Lead?</a:t>
            </a:r>
          </a:p>
          <a:p>
            <a:pPr lvl="2"/>
            <a:r>
              <a:rPr lang="en-US" sz="1800">
                <a:solidFill>
                  <a:srgbClr val="FFFFFF"/>
                </a:solidFill>
              </a:rPr>
              <a:t>Origins</a:t>
            </a:r>
          </a:p>
          <a:p>
            <a:pPr lvl="1"/>
            <a:r>
              <a:rPr lang="en-US" sz="1800">
                <a:solidFill>
                  <a:srgbClr val="FFFFFF"/>
                </a:solidFill>
              </a:rPr>
              <a:t>Evolution’s Achilles’ Heels</a:t>
            </a:r>
          </a:p>
          <a:p>
            <a:pPr lvl="1"/>
            <a:r>
              <a:rPr lang="en-US" sz="1800">
                <a:solidFill>
                  <a:srgbClr val="FFFFFF"/>
                </a:solidFill>
              </a:rPr>
              <a:t>In The Beginning</a:t>
            </a:r>
          </a:p>
          <a:p>
            <a:pPr lvl="1"/>
            <a:r>
              <a:rPr lang="en-US" sz="1800">
                <a:solidFill>
                  <a:srgbClr val="FFFFFF"/>
                </a:solidFill>
              </a:rPr>
              <a:t>www.answersingenesis.org</a:t>
            </a:r>
          </a:p>
          <a:p>
            <a:pPr lvl="1"/>
            <a:r>
              <a:rPr lang="en-US" sz="1800">
                <a:solidFill>
                  <a:srgbClr val="FFFFFF"/>
                </a:solidFill>
              </a:rPr>
              <a:t>www.icr.org</a:t>
            </a:r>
          </a:p>
          <a:p>
            <a:pPr marL="0" indent="0"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9C63B0F0-E4D5-F645-A4AE-70DEA7573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34" r="-1" b="7814"/>
          <a:stretch/>
        </p:blipFill>
        <p:spPr>
          <a:xfrm>
            <a:off x="6555442" y="634690"/>
            <a:ext cx="2400970" cy="2693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F2975-71B7-BC4D-BD4F-2ACFB1DEF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5" r="-1" b="8693"/>
          <a:stretch/>
        </p:blipFill>
        <p:spPr>
          <a:xfrm>
            <a:off x="9117281" y="634690"/>
            <a:ext cx="2434638" cy="2693535"/>
          </a:xfrm>
          <a:prstGeom prst="rect">
            <a:avLst/>
          </a:prstGeom>
        </p:spPr>
      </p:pic>
      <p:pic>
        <p:nvPicPr>
          <p:cNvPr id="14" name="Picture 13" descr="A picture containing person, indoor, book, text&#10;&#10;Description automatically generated">
            <a:extLst>
              <a:ext uri="{FF2B5EF4-FFF2-40B4-BE49-F238E27FC236}">
                <a16:creationId xmlns:a16="http://schemas.microsoft.com/office/drawing/2014/main" id="{D21900F3-C7C3-9140-BF71-1606DB8C9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17" r="-4" b="7863"/>
          <a:stretch/>
        </p:blipFill>
        <p:spPr>
          <a:xfrm>
            <a:off x="6551674" y="3468012"/>
            <a:ext cx="2404738" cy="2740127"/>
          </a:xfrm>
          <a:prstGeom prst="rect">
            <a:avLst/>
          </a:prstGeom>
        </p:spPr>
      </p:pic>
      <p:pic>
        <p:nvPicPr>
          <p:cNvPr id="8" name="Picture 7" descr="A picture containing photo, book&#10;&#10;Description automatically generated">
            <a:extLst>
              <a:ext uri="{FF2B5EF4-FFF2-40B4-BE49-F238E27FC236}">
                <a16:creationId xmlns:a16="http://schemas.microsoft.com/office/drawing/2014/main" id="{F51299A5-3A93-884F-8993-3E8200A9E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10" r="2" b="4981"/>
          <a:stretch/>
        </p:blipFill>
        <p:spPr>
          <a:xfrm>
            <a:off x="9117280" y="3468012"/>
            <a:ext cx="2434639" cy="27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3DF0-ED24-B148-B6BC-D12669483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/>
              <a:t>Proof that the Bible is the Word of God!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DE5EE-0B18-1146-81A5-8CD1CC20F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945418"/>
            <a:ext cx="5609219" cy="576738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Part 3 – Fulfilled Historical Prophecy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outdoor, ground, dog&#10;&#10;Description automatically generated">
            <a:extLst>
              <a:ext uri="{FF2B5EF4-FFF2-40B4-BE49-F238E27FC236}">
                <a16:creationId xmlns:a16="http://schemas.microsoft.com/office/drawing/2014/main" id="{991C1316-1FA1-6542-94AA-7D7C6253E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3" r="24263" b="-3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7D619604-9457-4042-857F-213F5014A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50" b="33538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5AB785-34AE-5443-952A-AE93A2945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91" r="2" b="18210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72096E95-6EA4-A941-A540-401917AD4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60" r="2" b="14451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5329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table&#10;&#10;Description automatically generated">
            <a:extLst>
              <a:ext uri="{FF2B5EF4-FFF2-40B4-BE49-F238E27FC236}">
                <a16:creationId xmlns:a16="http://schemas.microsoft.com/office/drawing/2014/main" id="{4D58E64C-7A3E-624F-B865-75676C23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4" b="37954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049" y="4201698"/>
            <a:ext cx="4926411" cy="2324511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000" b="1" u="sng" dirty="0">
                <a:solidFill>
                  <a:srgbClr val="000000"/>
                </a:solidFill>
              </a:rPr>
              <a:t>Introduction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Bible is being attacked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“Sometime between the beginning of the eighteenth century and the end of the nineteenth, God died, though theology could not arrange a formal burial until the 1960’s” – </a:t>
            </a:r>
            <a:r>
              <a:rPr lang="en-US" sz="2000" i="1" dirty="0">
                <a:solidFill>
                  <a:srgbClr val="000000"/>
                </a:solidFill>
              </a:rPr>
              <a:t>Sociology for a New Day</a:t>
            </a:r>
            <a:r>
              <a:rPr lang="en-US" sz="2000" dirty="0">
                <a:solidFill>
                  <a:srgbClr val="000000"/>
                </a:solidFill>
              </a:rPr>
              <a:t>, 1974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4446902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400" b="1" u="sng" dirty="0"/>
              <a:t>Introduction</a:t>
            </a:r>
            <a:endParaRPr lang="en-US" sz="2400" dirty="0"/>
          </a:p>
          <a:p>
            <a:r>
              <a:rPr lang="en-US" sz="2400" dirty="0"/>
              <a:t>“Geological, anthropological, and archaeological study make it impossible for thinking men to take seriously the Biblical view of the universe and stories of creation in Genesis” – </a:t>
            </a:r>
            <a:r>
              <a:rPr lang="en-US" sz="2400" i="1" dirty="0"/>
              <a:t>Encyclopedia Americana</a:t>
            </a:r>
            <a:r>
              <a:rPr lang="en-US" sz="2400" dirty="0"/>
              <a:t>, 1968</a:t>
            </a:r>
          </a:p>
          <a:p>
            <a:r>
              <a:rPr lang="en-US" sz="2400" dirty="0"/>
              <a:t>Defenders of the faith must begin a vigorous counter-attack</a:t>
            </a:r>
          </a:p>
          <a:p>
            <a:r>
              <a:rPr lang="en-US" sz="2400" dirty="0"/>
              <a:t>Fiction repeated often enough becomes fact in the public mind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picture containing floor, indoor, table&#10;&#10;Description automatically generated">
            <a:extLst>
              <a:ext uri="{FF2B5EF4-FFF2-40B4-BE49-F238E27FC236}">
                <a16:creationId xmlns:a16="http://schemas.microsoft.com/office/drawing/2014/main" id="{4D58E64C-7A3E-624F-B865-75676C23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8" r="2262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5961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/>
              <a:t>Introduction</a:t>
            </a:r>
          </a:p>
          <a:p>
            <a:r>
              <a:rPr lang="en-US" sz="2400" dirty="0"/>
              <a:t>The purpose of this study is to present simple proof that the Bible is indeed the absolute and immutable word of God</a:t>
            </a:r>
          </a:p>
          <a:p>
            <a:r>
              <a:rPr lang="en-US" sz="2400" dirty="0"/>
              <a:t>External Considerations</a:t>
            </a:r>
          </a:p>
          <a:p>
            <a:r>
              <a:rPr lang="en-US" sz="2400" dirty="0"/>
              <a:t>Internal Evidences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8E64C-7A3E-624F-B865-75676C23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" y="20881"/>
            <a:ext cx="4635571" cy="6816248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54B2F2-029A-BB44-ABCA-1D7188DFD504}"/>
              </a:ext>
            </a:extLst>
          </p:cNvPr>
          <p:cNvSpPr/>
          <p:nvPr/>
        </p:nvSpPr>
        <p:spPr>
          <a:xfrm>
            <a:off x="1679874" y="4138069"/>
            <a:ext cx="1275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4B58E"/>
                </a:solidFill>
                <a:latin typeface="Chalkduster" panose="03050602040202020205" pitchFamily="66" charset="77"/>
                <a:cs typeface="Blackadder ITC" panose="020F0502020204030204" pitchFamily="34" charset="0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40171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120113" cy="4112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/>
              <a:t>External Considerations – Archaeology</a:t>
            </a:r>
            <a:endParaRPr lang="en-US" sz="2000" u="sng" dirty="0"/>
          </a:p>
          <a:p>
            <a:r>
              <a:rPr lang="en-US" sz="2000" dirty="0"/>
              <a:t>Archaeology</a:t>
            </a:r>
          </a:p>
          <a:p>
            <a:pPr lvl="1"/>
            <a:r>
              <a:rPr lang="en-US" sz="2000" dirty="0"/>
              <a:t>Cannot prove by itself that the Bible is the Word of God</a:t>
            </a:r>
          </a:p>
          <a:p>
            <a:pPr lvl="1"/>
            <a:r>
              <a:rPr lang="en-US" sz="2000" dirty="0"/>
              <a:t>It can provide evidence that either supports or refutes the claim that it is the Word of God</a:t>
            </a:r>
          </a:p>
          <a:p>
            <a:pPr lvl="1"/>
            <a:r>
              <a:rPr lang="en-US" sz="2000" dirty="0"/>
              <a:t>Archaeology provides evidence that does point to the Divine authorship of the Bible</a:t>
            </a:r>
          </a:p>
          <a:p>
            <a:pPr lvl="1"/>
            <a:r>
              <a:rPr lang="en-US" sz="2000" dirty="0"/>
              <a:t>Thousands of examples</a:t>
            </a:r>
          </a:p>
          <a:p>
            <a:pPr lvl="1"/>
            <a:r>
              <a:rPr lang="en-US" sz="2000" dirty="0"/>
              <a:t>Jericho and Nineveh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 descr="A group of people in a desert&#10;&#10;Description automatically generated">
            <a:extLst>
              <a:ext uri="{FF2B5EF4-FFF2-40B4-BE49-F238E27FC236}">
                <a16:creationId xmlns:a16="http://schemas.microsoft.com/office/drawing/2014/main" id="{477EE474-9494-8F47-A0C7-09939D0E6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0" r="21084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79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/>
              <a:t>External Considerations – Archaeology</a:t>
            </a:r>
          </a:p>
          <a:p>
            <a:r>
              <a:rPr lang="en-US" sz="2000" dirty="0"/>
              <a:t>Joshua and the battle of Jericho can be found in Joshua chapter 6 of the Bible</a:t>
            </a:r>
          </a:p>
          <a:p>
            <a:r>
              <a:rPr lang="en-US" sz="2000" dirty="0"/>
              <a:t>The Israelites marched around the city once a day for six days</a:t>
            </a:r>
          </a:p>
          <a:p>
            <a:r>
              <a:rPr lang="en-US" sz="2000" dirty="0"/>
              <a:t>Marched around it seven times on the seventh day</a:t>
            </a:r>
          </a:p>
          <a:p>
            <a:r>
              <a:rPr lang="en-US" sz="2000" dirty="0"/>
              <a:t>The priests blew the trumpet, the people shouted, and the walls fell down flat</a:t>
            </a:r>
          </a:p>
          <a:p>
            <a:r>
              <a:rPr lang="en-US" sz="2000" dirty="0"/>
              <a:t>Then they burned the city with fire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5816-3245-8647-B748-BC796A41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8" r="3099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31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314543" cy="3944801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000" b="1" u="sng" dirty="0"/>
              <a:t>External Considerations – Archaeology</a:t>
            </a:r>
          </a:p>
          <a:p>
            <a:r>
              <a:rPr lang="en-US" sz="2000" dirty="0"/>
              <a:t>Dr. John Garstang found evidence that the city had been destroyed about 1400 B.C. (this corresponds with the Biblical date)</a:t>
            </a:r>
          </a:p>
          <a:p>
            <a:r>
              <a:rPr lang="en-US" sz="2000" dirty="0"/>
              <a:t>Double walls linked together by houses (corresponds to Rahab’s “house on the wall”)</a:t>
            </a:r>
          </a:p>
          <a:p>
            <a:r>
              <a:rPr lang="en-US" sz="2000" dirty="0"/>
              <a:t>The walls did fall down flat – something like an earthquake</a:t>
            </a:r>
          </a:p>
          <a:p>
            <a:r>
              <a:rPr lang="en-US" sz="2000" dirty="0"/>
              <a:t>3 foot ash layer shows that the city had been burnt with fire</a:t>
            </a:r>
          </a:p>
          <a:p>
            <a:r>
              <a:rPr lang="en-US" sz="2000" dirty="0"/>
              <a:t>Extra resource – Jericho Unearthed DVD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5816-3245-8647-B748-BC796A41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9" r="14728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8506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u="sng" dirty="0"/>
              <a:t>External Considerations – Archaeology</a:t>
            </a:r>
          </a:p>
          <a:p>
            <a:r>
              <a:rPr lang="en-US" sz="2400" dirty="0"/>
              <a:t>Nineveh</a:t>
            </a:r>
          </a:p>
          <a:p>
            <a:r>
              <a:rPr lang="en-US" sz="2400" dirty="0"/>
              <a:t>Famous from the Biblical account of Jonah</a:t>
            </a:r>
          </a:p>
          <a:p>
            <a:r>
              <a:rPr lang="en-US" sz="2400" dirty="0"/>
              <a:t>“An exceedingly great city, a three days walk” (Jonah 3:3)</a:t>
            </a:r>
          </a:p>
          <a:p>
            <a:r>
              <a:rPr lang="en-US" sz="2400" dirty="0"/>
              <a:t>Many scholars had come to think that the Biblical references to it were mythical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A castle on a hill&#10;&#10;Description automatically generated">
            <a:extLst>
              <a:ext uri="{FF2B5EF4-FFF2-40B4-BE49-F238E27FC236}">
                <a16:creationId xmlns:a16="http://schemas.microsoft.com/office/drawing/2014/main" id="{FFD91150-A59C-694D-A3C9-1DC6B5533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97" r="11055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0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468-3154-D943-89B5-0530E54D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/>
              <a:t>Proof that the Bible is the Word of God!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E77F-DA7D-FB4B-B7A1-5B44D96E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1"/>
            <a:ext cx="5272888" cy="3743971"/>
          </a:xfrm>
        </p:spPr>
        <p:txBody>
          <a:bodyPr anchor="t">
            <a:normAutofit lnSpcReduction="10000"/>
          </a:bodyPr>
          <a:lstStyle/>
          <a:p>
            <a:pPr>
              <a:buNone/>
            </a:pPr>
            <a:r>
              <a:rPr lang="en-US" sz="2400" b="1" u="sng" dirty="0"/>
              <a:t>External Considerations – Archaeology</a:t>
            </a:r>
          </a:p>
          <a:p>
            <a:r>
              <a:rPr lang="en-US" sz="2400" dirty="0"/>
              <a:t>In 1847, Sir Austen Henry Layard explored the ruins of Nineveh</a:t>
            </a:r>
          </a:p>
          <a:p>
            <a:r>
              <a:rPr lang="en-US" sz="2400" dirty="0"/>
              <a:t>He found the lost palace of Sennacherib</a:t>
            </a:r>
          </a:p>
          <a:p>
            <a:r>
              <a:rPr lang="en-US" sz="2400" dirty="0"/>
              <a:t>He found the library of Ashurbanipal with over 22,000 cuneiform tablets </a:t>
            </a:r>
          </a:p>
          <a:p>
            <a:r>
              <a:rPr lang="en-US" sz="2400" dirty="0"/>
              <a:t>The second largest mound is called “</a:t>
            </a:r>
            <a:r>
              <a:rPr lang="en-US" sz="2400" dirty="0" err="1"/>
              <a:t>Nebi</a:t>
            </a:r>
            <a:r>
              <a:rPr lang="en-US" sz="2400" dirty="0"/>
              <a:t> </a:t>
            </a:r>
            <a:r>
              <a:rPr lang="en-US" sz="2400" dirty="0" err="1"/>
              <a:t>Yunus</a:t>
            </a:r>
            <a:r>
              <a:rPr lang="en-US" sz="2400" dirty="0"/>
              <a:t>” meaning “Prophet Jonah”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0" name="Picture 19" descr="A picture containing wall, indoor, sitting, building&#10;&#10;Description automatically generated">
            <a:extLst>
              <a:ext uri="{FF2B5EF4-FFF2-40B4-BE49-F238E27FC236}">
                <a16:creationId xmlns:a16="http://schemas.microsoft.com/office/drawing/2014/main" id="{2B5D75A0-892D-9A42-ADF9-AB75A8A94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85" r="1" b="24416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13" name="Picture 12" descr="A stone building&#10;&#10;Description automatically generated">
            <a:extLst>
              <a:ext uri="{FF2B5EF4-FFF2-40B4-BE49-F238E27FC236}">
                <a16:creationId xmlns:a16="http://schemas.microsoft.com/office/drawing/2014/main" id="{BE8F04A6-A428-4346-B9D2-5D6508B60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1" r="10995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764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986</Words>
  <Application>Microsoft Macintosh PowerPoint</Application>
  <PresentationFormat>Widescreen</PresentationFormat>
  <Paragraphs>127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Chalkduster</vt:lpstr>
      <vt:lpstr>Office Theme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 External Considerations -- Creation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  <vt:lpstr>Proof that the Bible is the Word of God!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Proof that the Bible is the Word of God!</dc:title>
  <dc:creator>Luke Wilson</dc:creator>
  <cp:lastModifiedBy>Luke Wilson</cp:lastModifiedBy>
  <cp:revision>8</cp:revision>
  <dcterms:created xsi:type="dcterms:W3CDTF">2019-03-21T23:18:22Z</dcterms:created>
  <dcterms:modified xsi:type="dcterms:W3CDTF">2019-10-17T20:44:48Z</dcterms:modified>
</cp:coreProperties>
</file>